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9" r:id="rId3"/>
    <p:sldId id="351" r:id="rId4"/>
    <p:sldId id="350" r:id="rId5"/>
    <p:sldId id="284" r:id="rId6"/>
    <p:sldId id="352" r:id="rId7"/>
    <p:sldId id="353" r:id="rId8"/>
    <p:sldId id="295" r:id="rId9"/>
    <p:sldId id="354" r:id="rId10"/>
    <p:sldId id="358" r:id="rId11"/>
    <p:sldId id="359" r:id="rId12"/>
    <p:sldId id="362" r:id="rId13"/>
    <p:sldId id="384" r:id="rId14"/>
    <p:sldId id="374" r:id="rId15"/>
    <p:sldId id="360" r:id="rId16"/>
    <p:sldId id="361" r:id="rId17"/>
    <p:sldId id="385" r:id="rId18"/>
    <p:sldId id="368" r:id="rId19"/>
    <p:sldId id="357" r:id="rId20"/>
    <p:sldId id="363" r:id="rId21"/>
    <p:sldId id="364" r:id="rId22"/>
    <p:sldId id="365" r:id="rId23"/>
    <p:sldId id="366" r:id="rId24"/>
    <p:sldId id="367" r:id="rId25"/>
    <p:sldId id="386" r:id="rId26"/>
    <p:sldId id="355" r:id="rId27"/>
    <p:sldId id="372" r:id="rId28"/>
    <p:sldId id="383" r:id="rId29"/>
    <p:sldId id="373" r:id="rId30"/>
    <p:sldId id="376" r:id="rId31"/>
    <p:sldId id="377" r:id="rId32"/>
    <p:sldId id="378" r:id="rId33"/>
    <p:sldId id="375" r:id="rId34"/>
    <p:sldId id="356" r:id="rId35"/>
    <p:sldId id="369" r:id="rId36"/>
    <p:sldId id="370" r:id="rId37"/>
    <p:sldId id="371" r:id="rId38"/>
    <p:sldId id="379" r:id="rId39"/>
    <p:sldId id="380" r:id="rId40"/>
    <p:sldId id="381" r:id="rId41"/>
    <p:sldId id="382" r:id="rId42"/>
    <p:sldId id="262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7E4"/>
    <a:srgbClr val="924458"/>
    <a:srgbClr val="94C548"/>
    <a:srgbClr val="F4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5CC0-AD7B-403D-A585-38B7AA70471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53FC-F905-46CE-90B8-4A1C49762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CD65-8BCB-4084-8FF4-A6CAC34B53C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C94E-8731-466B-A304-715AB15BA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FD72-FC5A-4827-87B5-E964A7173B7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CDE1-7242-438C-8CAB-5B2E4D08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D572-914A-4E38-A37C-31B3E1F42A6C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4D26-80A8-4FF2-837D-29D0B07C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D396-7EF1-4703-9C06-BA1A738EEE7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B6A2-B893-4E9F-A988-8B4EC7EB2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7953-F7D0-4898-93FE-DC5C1248659E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2887-F177-441F-8A78-5687992A8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F03C-2022-4F2B-A330-D782FCCE22D5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A798-4D57-42F4-A090-5D33ABC3D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4573-4796-4C7A-85E3-B2220F22D232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42B7-0965-455B-9453-957D498F6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5975-854A-42C8-AE15-C7B2C0705059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2006-E738-4904-9FDE-7FA9EF2B0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21ED-0947-44EB-97D5-A8166728D539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FAF9-C477-4028-8DFF-5E34FD357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46A5-5AD2-4530-80D9-92D757F9002F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768B-D388-4746-9FA7-D5B4F12C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21E8B-265D-4712-9885-3EA9EE51FCD7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196AD-F855-4F3E-B057-9A9B59DBE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it.ly/mozlocalseo201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thisismadebyhand.com/film/the_knife_mak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log.hubspot.com/blog/tabid/6307/bid/10322/The-Ultimate-List-50-Local-Business-Directories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search?q=&#8220;business+name&#8221;+&#8221;city&#8221;-zipco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onthenet.com/selecting-the-most-profitable-categories-for-your-local-business-listing-1785.html" TargetMode="External"/><Relationship Id="rId2" Type="http://schemas.openxmlformats.org/officeDocument/2006/relationships/hyperlink" Target="http://blumenthals.com/index.php?Google_LBC_Categor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words.google.com/select/KeywordToolExterna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mapmak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insights/sear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listed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ext.com/diagnostic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ensiteexplorer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hitespark.ca/local-citation-find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roups.google.com/a/googleproductforums.com/foru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avidmihm.com/local-search-ranking-factors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zible.com/local-search-ranking-factors/google-places-optimiza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tilocal.org/blo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lumenthals.com/blo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avidmihm.com/blo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archengineland.com/library/local-sear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bit.ly/mozlocalseo2012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4810"/>
            <a:ext cx="91440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0" y="514350"/>
            <a:ext cx="91709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In-Depth with Local SEO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O’Reilly Where, April 4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, 2012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872085"/>
            <a:ext cx="5562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Fishkin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CEO</a:t>
            </a: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2362200" y="407664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bit.ly/mozlocalseo2012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062" y="1477963"/>
            <a:ext cx="253533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14018"/>
            <a:ext cx="2209800" cy="5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cheechu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1884"/>
            <a:ext cx="1524000" cy="3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Conduct Basic Keyword Research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870162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 smtClean="0"/>
              <a:t>Via Google’s </a:t>
            </a:r>
            <a:r>
              <a:rPr lang="en-US" sz="1300" dirty="0" err="1" smtClean="0"/>
              <a:t>Adwords</a:t>
            </a:r>
            <a:r>
              <a:rPr lang="en-US" sz="1300" dirty="0" smtClean="0"/>
              <a:t> Keyword Research Tool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8577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3" y="666750"/>
            <a:ext cx="79982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" y="3538801"/>
            <a:ext cx="2362200" cy="9379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Watch exact vs. broad carefully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990600" y="1276350"/>
            <a:ext cx="266700" cy="22624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Investigate the Search Results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 smtClean="0"/>
              <a:t>This can help inform which results to pursue with which tactics.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2950"/>
            <a:ext cx="3835504" cy="38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741308"/>
            <a:ext cx="3574473" cy="396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05200" y="1809750"/>
            <a:ext cx="1981200" cy="19050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Note where &amp; how maps results vs. standard results appear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Evaluate Keyword Competition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8382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300" dirty="0" smtClean="0"/>
              <a:t>This result set is clearly very non-competitive. There’s few reviews or even serious data for most of the listings.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683251"/>
            <a:ext cx="7848600" cy="37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Evaluate Keyword Competition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804976"/>
            <a:ext cx="838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 smtClean="0"/>
              <a:t>This set is the opposite. Everyone listed has hundreds of reviews and tons of information; very competitive to rank here.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9" y="745758"/>
            <a:ext cx="7395542" cy="395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11727"/>
            <a:ext cx="7105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 smtClean="0"/>
              <a:t>Make Smart Keyword Targeting Choices</a:t>
            </a:r>
            <a:endParaRPr lang="en-US" sz="28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4629150"/>
            <a:ext cx="830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300" dirty="0" smtClean="0"/>
              <a:t>Those terms &amp; phrases that bring you high quality customers but aren’t tremendously competitive will be the best place to start. Over time, you can and should pursue more challenging terms.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6291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/>
          <p:nvPr/>
        </p:nvSpPr>
        <p:spPr>
          <a:xfrm>
            <a:off x="1111539" y="851753"/>
            <a:ext cx="267765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High Volume</a:t>
            </a:r>
          </a:p>
          <a:p>
            <a:pPr algn="ctr"/>
            <a:r>
              <a:rPr lang="en-US" sz="2000" dirty="0" smtClean="0"/>
              <a:t>(many searches/month)</a:t>
            </a:r>
            <a:endParaRPr lang="en-US" sz="2000" dirty="0"/>
          </a:p>
        </p:txBody>
      </p:sp>
      <p:sp>
        <p:nvSpPr>
          <p:cNvPr id="17" name="TextBox 10"/>
          <p:cNvSpPr txBox="1"/>
          <p:nvPr/>
        </p:nvSpPr>
        <p:spPr>
          <a:xfrm>
            <a:off x="693315" y="2248753"/>
            <a:ext cx="351410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Low Competition</a:t>
            </a:r>
          </a:p>
          <a:p>
            <a:pPr algn="ctr"/>
            <a:r>
              <a:rPr lang="en-US" sz="2000" dirty="0" smtClean="0"/>
              <a:t>(weak sites/pages in the top 10)</a:t>
            </a:r>
            <a:endParaRPr lang="en-US" sz="2000" dirty="0"/>
          </a:p>
        </p:txBody>
      </p:sp>
      <p:sp>
        <p:nvSpPr>
          <p:cNvPr id="19" name="TextBox 11"/>
          <p:cNvSpPr txBox="1"/>
          <p:nvPr/>
        </p:nvSpPr>
        <p:spPr>
          <a:xfrm>
            <a:off x="943640" y="3645753"/>
            <a:ext cx="301345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High Value</a:t>
            </a:r>
          </a:p>
          <a:p>
            <a:pPr algn="ctr"/>
            <a:r>
              <a:rPr lang="en-US" sz="2000" dirty="0" smtClean="0"/>
              <a:t>(large % of visitors convert)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3789195" y="1267252"/>
            <a:ext cx="1933320" cy="847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4207419" y="2647950"/>
            <a:ext cx="1438896" cy="16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</p:cNvCxnSpPr>
          <p:nvPr/>
        </p:nvCxnSpPr>
        <p:spPr>
          <a:xfrm flipV="1">
            <a:off x="3957094" y="3181350"/>
            <a:ext cx="1841621" cy="879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0"/>
          <p:cNvSpPr txBox="1"/>
          <p:nvPr/>
        </p:nvSpPr>
        <p:spPr>
          <a:xfrm>
            <a:off x="5874915" y="2343150"/>
            <a:ext cx="257577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Ideal Keywords!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4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Website &amp; Content Planning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1850"/>
            <a:ext cx="6248400" cy="25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6063" y="1259050"/>
            <a:ext cx="1981200" cy="4277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Homepage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078384"/>
            <a:ext cx="1981200" cy="4277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Recipes Page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948285"/>
            <a:ext cx="2667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Menu/Cuisine Page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24000" y="1472923"/>
            <a:ext cx="5029200" cy="819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76400" y="1472923"/>
            <a:ext cx="4876800" cy="548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5400" y="1472923"/>
            <a:ext cx="5257800" cy="213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1905000" y="2292257"/>
            <a:ext cx="4648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 flipV="1">
            <a:off x="1905000" y="2292257"/>
            <a:ext cx="4648200" cy="338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948286"/>
            <a:ext cx="4724400" cy="230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300" y="3733621"/>
            <a:ext cx="75057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planning the website, you need to determine which pages have been built and need to target keywords and which still need to be created to target new terms/phrases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34811"/>
            <a:ext cx="71056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500" b="1" dirty="0" smtClean="0"/>
              <a:t>Be Creative with Content Wheneve</a:t>
            </a:r>
            <a:r>
              <a:rPr lang="en-US" sz="2500" b="1" dirty="0" smtClean="0"/>
              <a:t>r Possible</a:t>
            </a:r>
            <a:endParaRPr lang="en-US" sz="25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6200" y="4781550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thisismadebyhand.com/film/the_knife_maker</a:t>
            </a:r>
            <a:endParaRPr lang="en-US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2" y="808915"/>
            <a:ext cx="6843656" cy="38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Claim/Clean Structured Citations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812670"/>
            <a:ext cx="8458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/>
              <a:t>List of Local Directories: </a:t>
            </a:r>
            <a:r>
              <a:rPr lang="en-US" sz="1100" dirty="0">
                <a:hlinkClick r:id="rId2"/>
              </a:rPr>
              <a:t>http://blog.hubspot.com/blog/tabid/6307/bid/10322/The-Ultimate-List-50-Local-Business-Directories.aspx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29771"/>
            <a:ext cx="7543800" cy="38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4033"/>
            <a:ext cx="71056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900" b="1" dirty="0" smtClean="0"/>
              <a:t>Create/Clean Unstructured Citations</a:t>
            </a:r>
            <a:endParaRPr lang="en-US" sz="29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0"/>
            <a:ext cx="845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300" dirty="0" smtClean="0"/>
              <a:t>Example Search Query Structure: </a:t>
            </a:r>
            <a:r>
              <a:rPr lang="en-US" sz="1300" dirty="0" smtClean="0">
                <a:hlinkClick r:id="rId2"/>
              </a:rPr>
              <a:t>http://www.google.com/</a:t>
            </a:r>
            <a:r>
              <a:rPr lang="en-US" sz="1300" dirty="0" err="1" smtClean="0">
                <a:hlinkClick r:id="rId2"/>
              </a:rPr>
              <a:t>search?q</a:t>
            </a:r>
            <a:r>
              <a:rPr lang="en-US" sz="1300" dirty="0" smtClean="0">
                <a:hlinkClick r:id="rId2"/>
              </a:rPr>
              <a:t>=“</a:t>
            </a:r>
            <a:r>
              <a:rPr lang="en-US" sz="1300" dirty="0" err="1" smtClean="0">
                <a:hlinkClick r:id="rId2"/>
              </a:rPr>
              <a:t>business+name</a:t>
            </a:r>
            <a:r>
              <a:rPr lang="en-US" sz="1300" dirty="0" smtClean="0">
                <a:hlinkClick r:id="rId2"/>
              </a:rPr>
              <a:t>”+”city”-</a:t>
            </a:r>
            <a:r>
              <a:rPr lang="en-US" sz="1300" dirty="0" err="1" smtClean="0">
                <a:hlinkClick r:id="rId2"/>
              </a:rPr>
              <a:t>zipcode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1912"/>
            <a:ext cx="6176962" cy="40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9400" y="2516756"/>
            <a:ext cx="23622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These listings don’t include the correct phone number and should be updated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5638800" y="3301586"/>
            <a:ext cx="990600" cy="184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5638800" y="3301586"/>
            <a:ext cx="990600" cy="641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17164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Bookman Old Style" pitchFamily="18" charset="0"/>
              </a:rPr>
              <a:t>Best Practices for Local SEO</a:t>
            </a:r>
            <a:endParaRPr lang="en-US" sz="4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140863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itchFamily="18" charset="0"/>
              </a:rPr>
              <a:t>What is “Local” SEO</a:t>
            </a:r>
            <a:endParaRPr lang="en-US" sz="4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7116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600" b="1" dirty="0" smtClean="0"/>
              <a:t>Accurate Data Across Every Listing Source</a:t>
            </a:r>
            <a:endParaRPr lang="en-US" sz="26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 smtClean="0"/>
              <a:t>Test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" y="727921"/>
            <a:ext cx="3110754" cy="368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92200"/>
            <a:ext cx="273537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27" y="643792"/>
            <a:ext cx="5091225" cy="208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7400" y="2678490"/>
            <a:ext cx="31242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Yelp,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OpenTable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Amber’s website, Google Local, etc. should all have exactly the same details.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5486400" y="3181350"/>
            <a:ext cx="381000" cy="2819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 flipV="1">
            <a:off x="1981200" y="3322336"/>
            <a:ext cx="3886200" cy="14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81800" y="1809750"/>
            <a:ext cx="609600" cy="868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7116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600" b="1" dirty="0" smtClean="0"/>
              <a:t>Strategic Selection of Listing Categories</a:t>
            </a:r>
            <a:endParaRPr lang="en-US" sz="26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591599"/>
            <a:ext cx="8458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dirty="0" smtClean="0"/>
              <a:t>Great tool to help: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blumenthals.com/index.php?Google_LBC_Categories</a:t>
            </a:r>
            <a:r>
              <a:rPr lang="en-US" sz="1100" dirty="0" smtClean="0"/>
              <a:t>. And an excellent blog post on the topic: </a:t>
            </a:r>
            <a:r>
              <a:rPr lang="en-US" sz="1100" dirty="0">
                <a:hlinkClick r:id="rId3"/>
              </a:rPr>
              <a:t>http://www.visonthenet.com/selecting-the-most-profitable-categories-for-your-local-business-listing-1785.html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5529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6526"/>
            <a:ext cx="8686800" cy="35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7116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600" b="1" dirty="0" smtClean="0"/>
              <a:t>Completeness &amp; Quality of Listings</a:t>
            </a:r>
            <a:endParaRPr lang="en-US" sz="26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 smtClean="0"/>
              <a:t>For each listing, it pays to manually provide the maximum amount of depth + detail possible.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" y="638934"/>
            <a:ext cx="7419975" cy="398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42505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/>
              <a:t>Connection of Listings, Social Profiles &amp; Website</a:t>
            </a:r>
            <a:endParaRPr lang="en-US" sz="24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4831690"/>
            <a:ext cx="8561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 smtClean="0"/>
              <a:t>Twitter, Facebook, Google+, </a:t>
            </a:r>
            <a:r>
              <a:rPr lang="en-US" sz="1100" dirty="0" err="1" smtClean="0"/>
              <a:t>FourSquare</a:t>
            </a:r>
            <a:r>
              <a:rPr lang="en-US" sz="1100" dirty="0" smtClean="0"/>
              <a:t>, CitySearch, Google Local, Yelp, </a:t>
            </a:r>
            <a:r>
              <a:rPr lang="en-US" sz="1100" dirty="0" err="1" smtClean="0"/>
              <a:t>UrbanSpoon</a:t>
            </a:r>
            <a:r>
              <a:rPr lang="en-US" sz="1100" dirty="0" smtClean="0"/>
              <a:t> and LinkedIn should all be claimed (at least).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6750"/>
            <a:ext cx="87034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0350"/>
            <a:ext cx="3784600" cy="1700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038600" y="2419350"/>
            <a:ext cx="4495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2876550"/>
            <a:ext cx="39624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Smart move from Amber – linking to their social profiles and including their address info on those pages, too!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34811"/>
            <a:ext cx="731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500" b="1" dirty="0" smtClean="0"/>
              <a:t>Focus on Citation &amp; Recommendation Growth</a:t>
            </a:r>
            <a:endParaRPr lang="en-US" sz="25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199" y="4797281"/>
            <a:ext cx="81446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300" dirty="0" smtClean="0"/>
              <a:t>PRO Tip: Use searches like this on your competition to find all the places you can potentially get a citation.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2653"/>
            <a:ext cx="5179218" cy="40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1990" y="1200150"/>
            <a:ext cx="2667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136K results! Excellent work.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2743200" y="1352550"/>
            <a:ext cx="347879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11729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/>
              <a:t>Be Careful About Manipulating Reviews</a:t>
            </a:r>
            <a:endParaRPr lang="en-US" sz="28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" y="4804976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 smtClean="0"/>
              <a:t>Google, Yelp and all the major providers work hard to prevent manipulative/</a:t>
            </a:r>
            <a:r>
              <a:rPr lang="en-US" sz="1200" dirty="0" err="1" smtClean="0"/>
              <a:t>spammy</a:t>
            </a:r>
            <a:r>
              <a:rPr lang="en-US" sz="1200" dirty="0" smtClean="0"/>
              <a:t> reviews from showing up in the results.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4651"/>
            <a:ext cx="7245350" cy="35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17164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Bookman Old Style" pitchFamily="18" charset="0"/>
              </a:rPr>
              <a:t>Helpful Tools for Local SEO</a:t>
            </a:r>
            <a:endParaRPr lang="en-US" sz="4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Google </a:t>
            </a:r>
            <a:r>
              <a:rPr lang="en-US" sz="3200" b="1" dirty="0" err="1" smtClean="0"/>
              <a:t>AdWords</a:t>
            </a:r>
            <a:r>
              <a:rPr lang="en-US" sz="3200" b="1" dirty="0" smtClean="0"/>
              <a:t> Keyword Tool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>
                <a:hlinkClick r:id="rId2"/>
              </a:rPr>
              <a:t>https://</a:t>
            </a:r>
            <a:r>
              <a:rPr lang="en-US" sz="1300" dirty="0" smtClean="0">
                <a:hlinkClick r:id="rId2"/>
              </a:rPr>
              <a:t>adwords.google.com/select/KeywordToolExternal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9419"/>
            <a:ext cx="7772400" cy="403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Google </a:t>
            </a:r>
            <a:r>
              <a:rPr lang="en-US" sz="3200" b="1" dirty="0" err="1" smtClean="0"/>
              <a:t>MapMaker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http://www.google.com/mapmaker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1182"/>
            <a:ext cx="7162800" cy="38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Google Insights Geo Drill-Down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http://www.google.com/insights/search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2" y="712304"/>
            <a:ext cx="5811837" cy="39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51815" cy="512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72557" y="563641"/>
            <a:ext cx="2172314" cy="535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Regular SEO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971800" y="831406"/>
            <a:ext cx="3600757" cy="2807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1"/>
          </p:cNvCxnSpPr>
          <p:nvPr/>
        </p:nvCxnSpPr>
        <p:spPr>
          <a:xfrm flipH="1">
            <a:off x="3200400" y="831407"/>
            <a:ext cx="3372157" cy="3721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4200" y="514350"/>
            <a:ext cx="2172314" cy="4947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PPC/SEM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24" idx="2"/>
          </p:cNvCxnSpPr>
          <p:nvPr/>
        </p:nvCxnSpPr>
        <p:spPr>
          <a:xfrm flipH="1">
            <a:off x="3581400" y="1009101"/>
            <a:ext cx="628957" cy="267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25907" y="1009101"/>
            <a:ext cx="184450" cy="876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1400" y="1009101"/>
            <a:ext cx="628957" cy="168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10357" y="1009101"/>
            <a:ext cx="1809443" cy="724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0357" y="1009101"/>
            <a:ext cx="1809443" cy="1410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</p:cNvCxnSpPr>
          <p:nvPr/>
        </p:nvCxnSpPr>
        <p:spPr>
          <a:xfrm>
            <a:off x="4210357" y="1009101"/>
            <a:ext cx="1809443" cy="2019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4210357" y="1009101"/>
            <a:ext cx="1885643" cy="2705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4210357" y="1009101"/>
            <a:ext cx="1885643" cy="3543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GetListed.org Verification Tool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http://getlisted.org/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8" y="611836"/>
            <a:ext cx="5878285" cy="409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/>
              <a:t>Yext</a:t>
            </a:r>
            <a:r>
              <a:rPr lang="en-US" sz="3200" b="1" dirty="0" smtClean="0"/>
              <a:t> Local Search Scorecard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http://www.yext.com/diagnostic.html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2" y="819150"/>
            <a:ext cx="7978636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/>
              <a:t>OpenSiteExplorer</a:t>
            </a:r>
            <a:r>
              <a:rPr lang="en-US" sz="3200" b="1" dirty="0" smtClean="0"/>
              <a:t> Link Analysis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http://www.opensiteexplorer.org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5" y="666750"/>
            <a:ext cx="6942931" cy="40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/>
              <a:t>Whitespark</a:t>
            </a:r>
            <a:r>
              <a:rPr lang="en-US" sz="3200" b="1" dirty="0" smtClean="0"/>
              <a:t> Local Citation Tool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http://www.whitespark.ca/local-citation-finder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2" y="666750"/>
            <a:ext cx="6927056" cy="39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1681570"/>
            <a:ext cx="9144000" cy="17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600" b="1" dirty="0" smtClean="0">
                <a:solidFill>
                  <a:schemeClr val="bg1"/>
                </a:solidFill>
                <a:latin typeface="Bookman Old Style" pitchFamily="18" charset="0"/>
              </a:rPr>
              <a:t>Recommended</a:t>
            </a:r>
          </a:p>
          <a:p>
            <a:pPr algn="ctr">
              <a:lnSpc>
                <a:spcPct val="125000"/>
              </a:lnSpc>
            </a:pPr>
            <a:r>
              <a:rPr lang="en-US" sz="4600" b="1" dirty="0" smtClean="0">
                <a:solidFill>
                  <a:schemeClr val="bg1"/>
                </a:solidFill>
                <a:latin typeface="Bookman Old Style" pitchFamily="18" charset="0"/>
              </a:rPr>
              <a:t>Local SEO Resources</a:t>
            </a:r>
            <a:endParaRPr lang="en-US" sz="4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Google Places Help Forum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7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http://groups.google.com/a/googleproductforums.com/forum/#!forum/business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4" y="742950"/>
            <a:ext cx="7148512" cy="387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Local Search Ranking Factors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http://www.davidmihm.com/local-search-ranking-factors.shtml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12498"/>
            <a:ext cx="8310562" cy="35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Local SEO Ranking Correlations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http://bizible.com/local-search-ranking-factors/google-places-optimization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7" y="688428"/>
            <a:ext cx="5729287" cy="40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/>
              <a:t>OptiLocal</a:t>
            </a:r>
            <a:r>
              <a:rPr lang="en-US" sz="3200" b="1" dirty="0" smtClean="0"/>
              <a:t> Blog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http://www.optilocal.org/blog/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7" y="666750"/>
            <a:ext cx="5805487" cy="39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Mike Blumenthal’s Blog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http://blumenthals.com/blog/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5" y="666750"/>
            <a:ext cx="6417130" cy="40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9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905"/>
            <a:ext cx="7848600" cy="460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24400" y="4362546"/>
            <a:ext cx="1943714" cy="4947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Local SEO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2438400" y="4171950"/>
            <a:ext cx="2286000" cy="437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2590800" y="4609922"/>
            <a:ext cx="2133600" cy="1086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400" y="817019"/>
            <a:ext cx="2172314" cy="535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Regular SEO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4400" y="1084784"/>
            <a:ext cx="4572000" cy="572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2590800" y="1084785"/>
            <a:ext cx="2895600" cy="141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>
            <a:off x="3581400" y="1084785"/>
            <a:ext cx="1905000" cy="2172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49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David </a:t>
            </a:r>
            <a:r>
              <a:rPr lang="en-US" sz="3200" b="1" dirty="0" err="1" smtClean="0"/>
              <a:t>Mihm’s</a:t>
            </a:r>
            <a:r>
              <a:rPr lang="en-US" sz="3200" b="1" dirty="0" smtClean="0"/>
              <a:t> Local SEO Blog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http://www.davidmihm.com/blog/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" y="819150"/>
            <a:ext cx="7492206" cy="372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8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4034"/>
            <a:ext cx="73152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900" b="1" dirty="0" err="1" smtClean="0"/>
              <a:t>SearchEngineLand’s</a:t>
            </a:r>
            <a:r>
              <a:rPr lang="en-US" sz="2900" b="1" dirty="0" smtClean="0"/>
              <a:t> Local SEO Column</a:t>
            </a:r>
            <a:endParaRPr lang="en-US" sz="29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89586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>
                <a:hlinkClick r:id="rId2"/>
              </a:rPr>
              <a:t>http://searchengineland.com/library/local-search/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721031"/>
            <a:ext cx="5295900" cy="390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15"/>
          <p:cNvSpPr/>
          <p:nvPr/>
        </p:nvSpPr>
        <p:spPr>
          <a:xfrm>
            <a:off x="838200" y="1885950"/>
            <a:ext cx="4343400" cy="1752600"/>
          </a:xfrm>
          <a:prstGeom prst="wedgeRoundRectCallout">
            <a:avLst>
              <a:gd name="adj1" fmla="val 77812"/>
              <a:gd name="adj2" fmla="val -847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947" name="Picture 4" descr="E:\EffectWorks Sync\Deals\International\SEOmoz\Images\shad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400" y="922735"/>
            <a:ext cx="9423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-152400" y="361950"/>
            <a:ext cx="8915400" cy="971550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70726"/>
            <a:ext cx="61722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Rand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Fishkin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| CEO</a:t>
            </a:r>
          </a:p>
        </p:txBody>
      </p:sp>
      <p:sp>
        <p:nvSpPr>
          <p:cNvPr id="82955" name="TextBox 12"/>
          <p:cNvSpPr txBox="1">
            <a:spLocks noChangeArrowheads="1"/>
          </p:cNvSpPr>
          <p:nvPr/>
        </p:nvSpPr>
        <p:spPr bwMode="auto">
          <a:xfrm>
            <a:off x="2514601" y="4000440"/>
            <a:ext cx="3629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bit.ly/mozlocalseo2012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57" name="Rectangle 19"/>
          <p:cNvSpPr>
            <a:spLocks noChangeArrowheads="1"/>
          </p:cNvSpPr>
          <p:nvPr/>
        </p:nvSpPr>
        <p:spPr bwMode="auto">
          <a:xfrm>
            <a:off x="1385888" y="1885950"/>
            <a:ext cx="324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@</a:t>
            </a:r>
            <a:r>
              <a:rPr lang="en-US" sz="2400" dirty="0" err="1"/>
              <a:t>randfish</a:t>
            </a:r>
            <a:endParaRPr lang="en-US" sz="2400" dirty="0"/>
          </a:p>
        </p:txBody>
      </p:sp>
      <p:sp>
        <p:nvSpPr>
          <p:cNvPr id="82958" name="Rectangle 20"/>
          <p:cNvSpPr>
            <a:spLocks noChangeArrowheads="1"/>
          </p:cNvSpPr>
          <p:nvPr/>
        </p:nvSpPr>
        <p:spPr bwMode="auto">
          <a:xfrm>
            <a:off x="1433513" y="2419350"/>
            <a:ext cx="324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www.seomoz.org/blog</a:t>
            </a:r>
          </a:p>
        </p:txBody>
      </p:sp>
      <p:sp>
        <p:nvSpPr>
          <p:cNvPr id="82959" name="Rectangle 21"/>
          <p:cNvSpPr>
            <a:spLocks noChangeArrowheads="1"/>
          </p:cNvSpPr>
          <p:nvPr/>
        </p:nvSpPr>
        <p:spPr bwMode="auto">
          <a:xfrm>
            <a:off x="1433513" y="2952750"/>
            <a:ext cx="324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rand@seomoz.org</a:t>
            </a:r>
          </a:p>
        </p:txBody>
      </p:sp>
      <p:pic>
        <p:nvPicPr>
          <p:cNvPr id="17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43100"/>
            <a:ext cx="22015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bird, twitter icon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1025525" y="2114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vsdvsvsvsvsvsdv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3095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ava, writ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5525" y="2600325"/>
            <a:ext cx="3238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50069"/>
            <a:ext cx="24384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C:\Users\cheechu\Desktop\downl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054751"/>
            <a:ext cx="1600200" cy="34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5" y="590549"/>
            <a:ext cx="9213770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0" y="1021772"/>
            <a:ext cx="1943714" cy="4947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Local SEO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3505200" y="1269148"/>
            <a:ext cx="2590800" cy="388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3505200" y="1269148"/>
            <a:ext cx="2590800" cy="1074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3657600" y="1269148"/>
            <a:ext cx="2438400" cy="1759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2362200" y="1269148"/>
            <a:ext cx="3733800" cy="244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</p:cNvCxnSpPr>
          <p:nvPr/>
        </p:nvCxnSpPr>
        <p:spPr>
          <a:xfrm flipH="1">
            <a:off x="2514600" y="1269148"/>
            <a:ext cx="3581400" cy="3024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4412"/>
            <a:ext cx="9167220" cy="449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109598"/>
            <a:ext cx="4458314" cy="5355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 Often Impacts Results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>
            <a:stCxn id="15" idx="1"/>
          </p:cNvCxnSpPr>
          <p:nvPr/>
        </p:nvCxnSpPr>
        <p:spPr>
          <a:xfrm flipH="1">
            <a:off x="914400" y="377364"/>
            <a:ext cx="990600" cy="594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06"/>
            <a:ext cx="9088438" cy="46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47286" y="109598"/>
            <a:ext cx="4458314" cy="8679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Specific Location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(which Google often auto-detects)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>
            <a:stCxn id="15" idx="1"/>
          </p:cNvCxnSpPr>
          <p:nvPr/>
        </p:nvCxnSpPr>
        <p:spPr>
          <a:xfrm flipH="1">
            <a:off x="1219200" y="543563"/>
            <a:ext cx="1028086" cy="275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2812221"/>
            <a:ext cx="2362200" cy="9787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Location-Biased Results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11" idx="1"/>
          </p:cNvCxnSpPr>
          <p:nvPr/>
        </p:nvCxnSpPr>
        <p:spPr>
          <a:xfrm flipH="1">
            <a:off x="5410200" y="3301586"/>
            <a:ext cx="1219200" cy="717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476444" y="3301586"/>
            <a:ext cx="2152956" cy="1556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9050"/>
            <a:ext cx="710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/>
              <a:t>Local SEO Defined</a:t>
            </a:r>
            <a:endParaRPr lang="en-US" sz="3200" b="1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200" y="4797281"/>
            <a:ext cx="7924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300" dirty="0" smtClean="0"/>
              <a:t>This broad definition doesn’t restrict Local SEO to Google + Bing or to only maps-style queries.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0" y="571500"/>
            <a:ext cx="8534400" cy="34529"/>
          </a:xfrm>
          <a:prstGeom prst="rect">
            <a:avLst/>
          </a:prstGeom>
          <a:solidFill>
            <a:srgbClr val="80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61388" y="571500"/>
            <a:ext cx="641350" cy="34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121444"/>
            <a:ext cx="0" cy="357188"/>
          </a:xfrm>
          <a:prstGeom prst="line">
            <a:avLst/>
          </a:prstGeom>
          <a:ln>
            <a:solidFill>
              <a:srgbClr val="80B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743450"/>
            <a:ext cx="853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ffectWorks Sync\Deals\International\SEOmoz\Images\ro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293686"/>
            <a:ext cx="609600" cy="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EffectWorks Sync\Deals\International\SEOmoz\Images\seomoz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9731"/>
            <a:ext cx="1658938" cy="4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04887" y="1602254"/>
            <a:ext cx="71342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smtClean="0"/>
              <a:t>The practice of improving the quantity and quality of traffic from search queries with a geographic intent.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217164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Bookman Old Style" pitchFamily="18" charset="0"/>
              </a:rPr>
              <a:t>The Local SEO Process</a:t>
            </a:r>
            <a:endParaRPr lang="en-US" sz="4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/>
      <a:lstStyle>
        <a:defPPr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652</Words>
  <Application>Microsoft Office PowerPoint</Application>
  <PresentationFormat>On-screen Show (16:9)</PresentationFormat>
  <Paragraphs>101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Hariharan</dc:creator>
  <cp:lastModifiedBy>Rand</cp:lastModifiedBy>
  <cp:revision>310</cp:revision>
  <dcterms:created xsi:type="dcterms:W3CDTF">2011-11-17T08:28:14Z</dcterms:created>
  <dcterms:modified xsi:type="dcterms:W3CDTF">2012-04-04T20:58:12Z</dcterms:modified>
</cp:coreProperties>
</file>